
<file path=[Content_Types].xml><?xml version="1.0" encoding="utf-8"?>
<Types xmlns="http://schemas.openxmlformats.org/package/2006/content-types">
  <Default Extension="png" ContentType="image/png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3" r:id="rId8"/>
    <p:sldId id="264" r:id="rId9"/>
    <p:sldId id="266" r:id="rId10"/>
    <p:sldId id="265" r:id="rId11"/>
    <p:sldId id="262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114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100EB7-AAFA-4A93-92AC-5C480E6169DB}" type="datetimeFigureOut">
              <a:rPr lang="en-US" smtClean="0"/>
              <a:pPr>
                <a:defRPr/>
              </a:pPr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A2961A-45DE-4914-A041-2CB7AF96D39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6C9A73-51E8-40FE-89F6-2E2DDB7F1264}" type="datetimeFigureOut">
              <a:rPr lang="en-US" smtClean="0"/>
              <a:pPr>
                <a:defRPr/>
              </a:pPr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E5F861-4FE4-40EB-A559-BF11386266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B0AC9B-5C98-49A4-92FA-44074E4E28BF}" type="datetimeFigureOut">
              <a:rPr lang="en-US" smtClean="0"/>
              <a:pPr>
                <a:defRPr/>
              </a:pPr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04F36B-6132-4070-A2FF-FCC23AC89D9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971D24-1501-4712-9964-B45288F2EF55}" type="datetimeFigureOut">
              <a:rPr lang="en-US" smtClean="0"/>
              <a:pPr>
                <a:defRPr/>
              </a:pPr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30E9B3-FADD-42C4-9608-468064DB247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B44375-5C47-4594-B321-5E61D329A743}" type="datetimeFigureOut">
              <a:rPr lang="en-US" smtClean="0"/>
              <a:pPr>
                <a:defRPr/>
              </a:pPr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58C23D-D6A3-48C2-B382-02B326CC034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843C7D-0460-4543-BAA6-3C5223D88C8A}" type="datetimeFigureOut">
              <a:rPr lang="en-US" smtClean="0"/>
              <a:pPr>
                <a:defRPr/>
              </a:pPr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E89F62-2405-4942-8BC5-EE2FBDBBF18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4E5569-7E4E-4FA1-8245-B6DF21CD651F}" type="datetimeFigureOut">
              <a:rPr lang="en-US" smtClean="0"/>
              <a:pPr>
                <a:defRPr/>
              </a:pPr>
              <a:t>2/25/2015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D22BBE-D701-435F-9D8A-9FB893B551E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4B8A9F-BF92-425D-A425-A89D079FFF84}" type="datetimeFigureOut">
              <a:rPr lang="en-US" smtClean="0"/>
              <a:pPr>
                <a:defRPr/>
              </a:pPr>
              <a:t>2/25/2015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708E4-CA67-487D-826E-C232C3DC2AA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81B083-DFBA-422B-AA7D-DA6B8C1462E4}" type="datetimeFigureOut">
              <a:rPr lang="en-US" smtClean="0"/>
              <a:pPr>
                <a:defRPr/>
              </a:pPr>
              <a:t>2/25/2015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5A1704-6F91-4A26-8995-42A70491FB3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4F6DB4-DEB6-4988-A898-F3736E39D0FF}" type="datetimeFigureOut">
              <a:rPr lang="en-US" smtClean="0"/>
              <a:pPr>
                <a:defRPr/>
              </a:pPr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95D219-D22F-4516-8D1B-3195C3DFEB9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4DE664-E280-40F7-BFF1-08034CF843C5}" type="datetimeFigureOut">
              <a:rPr lang="en-US" smtClean="0"/>
              <a:pPr>
                <a:defRPr/>
              </a:pPr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428085-5357-4A71-8C25-2E3ACEA1AA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2BA0D5B-49E0-4C3F-981F-ADD6F73B59FA}" type="datetimeFigureOut">
              <a:rPr lang="en-US" smtClean="0"/>
              <a:pPr>
                <a:defRPr/>
              </a:pPr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52863AB-68F6-463D-A509-0463A73885A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00B0F0"/>
                </a:solidFill>
                <a:latin typeface="Comic Sans MS" pitchFamily="66" charset="0"/>
              </a:rPr>
              <a:t>Enzymes</a:t>
            </a:r>
            <a:endParaRPr lang="en-US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 eaLnBrk="1" hangingPunct="1"/>
            <a:r>
              <a:rPr lang="en-US" smtClean="0">
                <a:latin typeface="Comic Sans MS" pitchFamily="66" charset="0"/>
              </a:rPr>
              <a:t>IRSC</a:t>
            </a:r>
          </a:p>
          <a:p>
            <a:pPr algn="l" eaLnBrk="1" hangingPunct="1"/>
            <a:r>
              <a:rPr lang="en-US" smtClean="0">
                <a:latin typeface="Comic Sans MS" pitchFamily="66" charset="0"/>
              </a:rPr>
              <a:t>General Biology I Lab</a:t>
            </a:r>
          </a:p>
          <a:p>
            <a:pPr algn="l" eaLnBrk="1" hangingPunct="1"/>
            <a:endParaRPr lang="en-US" smtClean="0">
              <a:latin typeface="Comic Sans MS" pitchFamily="66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1524000" y="1066800"/>
            <a:ext cx="381000" cy="38100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90000"/>
                </a:schemeClr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800600" y="533400"/>
            <a:ext cx="533400" cy="53340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343400" y="2438400"/>
            <a:ext cx="838200" cy="76200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8001000" y="381000"/>
            <a:ext cx="304800" cy="30480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04800" y="152400"/>
            <a:ext cx="533400" cy="53340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209800" y="5715000"/>
            <a:ext cx="533400" cy="45720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248400" y="4800600"/>
            <a:ext cx="228600" cy="228600"/>
          </a:xfrm>
          <a:prstGeom prst="ellipse">
            <a:avLst/>
          </a:prstGeom>
          <a:solidFill>
            <a:schemeClr val="accent6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153400" y="6019800"/>
            <a:ext cx="533400" cy="45720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4108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3581400"/>
            <a:ext cx="2447925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endParaRPr lang="en-US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0875" indent="-514350">
              <a:buSzPct val="150000"/>
              <a:buFont typeface="Lucida Sans" pitchFamily="34" charset="0"/>
              <a:buAutoNum type="arabicPeriod" startAt="3"/>
            </a:pPr>
            <a:r>
              <a:rPr lang="en-US" sz="1800" smtClean="0">
                <a:latin typeface="Comic Sans MS" pitchFamily="66" charset="0"/>
              </a:rPr>
              <a:t>pH</a:t>
            </a:r>
          </a:p>
          <a:p>
            <a:pPr lvl="1">
              <a:buFont typeface="Arial" charset="0"/>
              <a:buChar char="•"/>
            </a:pPr>
            <a:r>
              <a:rPr lang="en-US" sz="1800" smtClean="0">
                <a:latin typeface="Comic Sans MS" pitchFamily="66" charset="0"/>
              </a:rPr>
              <a:t>Hydrogen peroxide, catalase, and water pH 3</a:t>
            </a:r>
          </a:p>
          <a:p>
            <a:pPr lvl="1">
              <a:buFont typeface="Arial" charset="0"/>
              <a:buChar char="•"/>
            </a:pPr>
            <a:r>
              <a:rPr lang="en-US" sz="1800" smtClean="0">
                <a:latin typeface="Comic Sans MS" pitchFamily="66" charset="0"/>
              </a:rPr>
              <a:t>Hydrogen peroxide, catalase, and water pH 7</a:t>
            </a:r>
          </a:p>
          <a:p>
            <a:pPr lvl="1">
              <a:buFont typeface="Arial" charset="0"/>
              <a:buChar char="•"/>
            </a:pPr>
            <a:r>
              <a:rPr lang="en-US" sz="1800" smtClean="0">
                <a:latin typeface="Comic Sans MS" pitchFamily="66" charset="0"/>
              </a:rPr>
              <a:t>Hydrogen peroxide, catalase, and water pH 11</a:t>
            </a:r>
          </a:p>
          <a:p>
            <a:pPr lvl="3">
              <a:buFont typeface="Arial" charset="0"/>
              <a:buChar char="•"/>
            </a:pPr>
            <a:r>
              <a:rPr lang="en-US" sz="1800" smtClean="0">
                <a:latin typeface="Comic Sans MS" pitchFamily="66" charset="0"/>
              </a:rPr>
              <a:t>What pH do you think catalase will work best?  Think about what catalase does in your body</a:t>
            </a:r>
          </a:p>
          <a:p>
            <a:pPr marL="650875" indent="-514350">
              <a:buSzPct val="150000"/>
              <a:buFont typeface="Lucida Sans" pitchFamily="34" charset="0"/>
              <a:buAutoNum type="arabicPeriod" startAt="3"/>
            </a:pPr>
            <a:r>
              <a:rPr lang="en-US" sz="1800" smtClean="0">
                <a:latin typeface="Comic Sans MS" pitchFamily="66" charset="0"/>
              </a:rPr>
              <a:t>Concentration</a:t>
            </a:r>
          </a:p>
          <a:p>
            <a:pPr lvl="1">
              <a:buFont typeface="Arial" charset="0"/>
              <a:buChar char="•"/>
            </a:pPr>
            <a:r>
              <a:rPr lang="en-US" sz="1800" smtClean="0">
                <a:latin typeface="Comic Sans MS" pitchFamily="66" charset="0"/>
              </a:rPr>
              <a:t>Hydrogen peroxide and catalase</a:t>
            </a:r>
          </a:p>
          <a:p>
            <a:pPr lvl="1">
              <a:buFont typeface="Arial" charset="0"/>
              <a:buChar char="•"/>
            </a:pPr>
            <a:r>
              <a:rPr lang="en-US" sz="1800" smtClean="0">
                <a:latin typeface="Comic Sans MS" pitchFamily="66" charset="0"/>
              </a:rPr>
              <a:t>Hydrogen peroxide and increased amount of catalase (more than tube 1)</a:t>
            </a:r>
          </a:p>
          <a:p>
            <a:pPr lvl="1">
              <a:buFont typeface="Arial" charset="0"/>
              <a:buChar char="•"/>
            </a:pPr>
            <a:r>
              <a:rPr lang="en-US" sz="1800" smtClean="0">
                <a:latin typeface="Comic Sans MS" pitchFamily="66" charset="0"/>
              </a:rPr>
              <a:t>Hydrogen peroxide and increased amount of catalase (more than tube 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algn="l">
              <a:defRPr/>
            </a:pPr>
            <a:r>
              <a:rPr lang="en-US" dirty="0" smtClean="0">
                <a:solidFill>
                  <a:srgbClr val="00B0F0"/>
                </a:solidFill>
                <a:latin typeface="Comic Sans MS" pitchFamily="66" charset="0"/>
              </a:rPr>
              <a:t>The </a:t>
            </a:r>
            <a:r>
              <a:rPr lang="en-US" smtClean="0">
                <a:solidFill>
                  <a:srgbClr val="00B0F0"/>
                </a:solidFill>
                <a:latin typeface="Comic Sans MS" pitchFamily="66" charset="0"/>
              </a:rPr>
              <a:t>Scientific Process</a:t>
            </a:r>
            <a:endParaRPr lang="en-US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13315" name="Content Placeholder 1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4708525"/>
          </a:xfrm>
        </p:spPr>
        <p:txBody>
          <a:bodyPr>
            <a:normAutofit fontScale="85000" lnSpcReduction="10000"/>
          </a:bodyPr>
          <a:lstStyle/>
          <a:p>
            <a:r>
              <a:rPr lang="en-US" smtClean="0">
                <a:latin typeface="Comic Sans MS" pitchFamily="66" charset="0"/>
              </a:rPr>
              <a:t>Think about your </a:t>
            </a:r>
            <a:r>
              <a:rPr lang="en-US" smtClean="0">
                <a:solidFill>
                  <a:srgbClr val="00B0F0"/>
                </a:solidFill>
                <a:latin typeface="Comic Sans MS" pitchFamily="66" charset="0"/>
              </a:rPr>
              <a:t>observations</a:t>
            </a:r>
            <a:r>
              <a:rPr lang="en-US" smtClean="0">
                <a:latin typeface="Comic Sans MS" pitchFamily="66" charset="0"/>
              </a:rPr>
              <a:t> and previous knowledge on enzyme activity; what can cause proteins to denature?  </a:t>
            </a:r>
          </a:p>
          <a:p>
            <a:r>
              <a:rPr lang="en-US" smtClean="0">
                <a:latin typeface="Comic Sans MS" pitchFamily="66" charset="0"/>
              </a:rPr>
              <a:t>What is your </a:t>
            </a:r>
            <a:r>
              <a:rPr lang="en-US" smtClean="0">
                <a:solidFill>
                  <a:srgbClr val="00B0F0"/>
                </a:solidFill>
                <a:latin typeface="Comic Sans MS" pitchFamily="66" charset="0"/>
              </a:rPr>
              <a:t>hypothesis</a:t>
            </a:r>
            <a:r>
              <a:rPr lang="en-US" smtClean="0">
                <a:latin typeface="Comic Sans MS" pitchFamily="66" charset="0"/>
              </a:rPr>
              <a:t> for each experiment?</a:t>
            </a:r>
          </a:p>
          <a:p>
            <a:r>
              <a:rPr lang="en-US" smtClean="0">
                <a:latin typeface="Comic Sans MS" pitchFamily="66" charset="0"/>
              </a:rPr>
              <a:t>Follow the directions for each </a:t>
            </a:r>
            <a:r>
              <a:rPr lang="en-US" smtClean="0">
                <a:solidFill>
                  <a:srgbClr val="00B0F0"/>
                </a:solidFill>
                <a:latin typeface="Comic Sans MS" pitchFamily="66" charset="0"/>
              </a:rPr>
              <a:t>experiment</a:t>
            </a:r>
          </a:p>
          <a:p>
            <a:pPr lvl="2"/>
            <a:r>
              <a:rPr lang="en-US" smtClean="0">
                <a:latin typeface="Comic Sans MS" pitchFamily="66" charset="0"/>
              </a:rPr>
              <a:t>If we were doing actual scientific research, we would perform these experiments over and over to gather a large amount of data and to hopefully eliminate instances where human error could have been a factor</a:t>
            </a:r>
          </a:p>
          <a:p>
            <a:pPr lvl="2"/>
            <a:r>
              <a:rPr lang="en-US" smtClean="0">
                <a:latin typeface="Comic Sans MS" pitchFamily="66" charset="0"/>
              </a:rPr>
              <a:t>Collect </a:t>
            </a:r>
            <a:r>
              <a:rPr lang="en-US" smtClean="0">
                <a:solidFill>
                  <a:srgbClr val="00B0F0"/>
                </a:solidFill>
                <a:latin typeface="Comic Sans MS" pitchFamily="66" charset="0"/>
              </a:rPr>
              <a:t>data</a:t>
            </a:r>
          </a:p>
          <a:p>
            <a:r>
              <a:rPr lang="en-US" smtClean="0">
                <a:latin typeface="Comic Sans MS" pitchFamily="66" charset="0"/>
              </a:rPr>
              <a:t>Write </a:t>
            </a:r>
            <a:r>
              <a:rPr lang="en-US" smtClean="0">
                <a:solidFill>
                  <a:srgbClr val="00B0F0"/>
                </a:solidFill>
                <a:latin typeface="Comic Sans MS" pitchFamily="66" charset="0"/>
              </a:rPr>
              <a:t>results</a:t>
            </a:r>
            <a:r>
              <a:rPr lang="en-US" smtClean="0">
                <a:latin typeface="Comic Sans MS" pitchFamily="66" charset="0"/>
              </a:rPr>
              <a:t> for each in the appropriate table</a:t>
            </a:r>
          </a:p>
          <a:p>
            <a:r>
              <a:rPr lang="en-US" smtClean="0">
                <a:latin typeface="Comic Sans MS" pitchFamily="66" charset="0"/>
              </a:rPr>
              <a:t>What are your </a:t>
            </a:r>
            <a:r>
              <a:rPr lang="en-US" smtClean="0">
                <a:solidFill>
                  <a:srgbClr val="00B0F0"/>
                </a:solidFill>
                <a:latin typeface="Comic Sans MS" pitchFamily="66" charset="0"/>
              </a:rPr>
              <a:t>conclusions</a:t>
            </a:r>
            <a:r>
              <a:rPr lang="en-US" smtClean="0">
                <a:latin typeface="Comic Sans MS" pitchFamily="66" charset="0"/>
              </a:rPr>
              <a:t>?</a:t>
            </a:r>
          </a:p>
          <a:p>
            <a:endParaRPr lang="en-US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00B0F0"/>
                </a:solidFill>
                <a:latin typeface="Comic Sans MS" pitchFamily="66" charset="0"/>
              </a:rPr>
              <a:t>Metabolism</a:t>
            </a:r>
            <a:endParaRPr lang="en-US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smtClean="0">
                <a:latin typeface="Comic Sans MS" pitchFamily="66" charset="0"/>
              </a:rPr>
              <a:t>All the chemical reactions that occur in a cell</a:t>
            </a:r>
          </a:p>
          <a:p>
            <a:pPr eaLnBrk="1" hangingPunct="1"/>
            <a:endParaRPr lang="en-US" smtClean="0">
              <a:latin typeface="Comic Sans MS" pitchFamily="66" charset="0"/>
            </a:endParaRPr>
          </a:p>
          <a:p>
            <a:pPr lvl="1" eaLnBrk="1" hangingPunct="1"/>
            <a:r>
              <a:rPr lang="en-US" smtClean="0">
                <a:latin typeface="Comic Sans MS" pitchFamily="66" charset="0"/>
              </a:rPr>
              <a:t>A  +   B  		</a:t>
            </a:r>
            <a:r>
              <a:rPr lang="en-US" smtClean="0">
                <a:latin typeface="Comic Sans MS" pitchFamily="66" charset="0"/>
                <a:sym typeface="Wingdings 3" pitchFamily="18" charset="2"/>
              </a:rPr>
              <a:t>   	C  +  D</a:t>
            </a:r>
          </a:p>
          <a:p>
            <a:pPr lvl="1" eaLnBrk="1" hangingPunct="1"/>
            <a:r>
              <a:rPr lang="en-US" sz="1400" smtClean="0">
                <a:latin typeface="Comic Sans MS" pitchFamily="66" charset="0"/>
                <a:sym typeface="Wingdings 3" pitchFamily="18" charset="2"/>
              </a:rPr>
              <a:t>Reactants</a:t>
            </a:r>
            <a:r>
              <a:rPr lang="en-US" smtClean="0">
                <a:latin typeface="Comic Sans MS" pitchFamily="66" charset="0"/>
                <a:sym typeface="Wingdings 3" pitchFamily="18" charset="2"/>
              </a:rPr>
              <a:t>				</a:t>
            </a:r>
            <a:r>
              <a:rPr lang="en-US" sz="1400" smtClean="0">
                <a:latin typeface="Comic Sans MS" pitchFamily="66" charset="0"/>
                <a:sym typeface="Wingdings 3" pitchFamily="18" charset="2"/>
              </a:rPr>
              <a:t>Products</a:t>
            </a:r>
          </a:p>
          <a:p>
            <a:pPr lvl="1" eaLnBrk="1" hangingPunct="1"/>
            <a:r>
              <a:rPr lang="en-US" sz="1400" smtClean="0">
                <a:latin typeface="Comic Sans MS" pitchFamily="66" charset="0"/>
                <a:sym typeface="Wingdings 3" pitchFamily="18" charset="2"/>
              </a:rPr>
              <a:t>Substrate</a:t>
            </a:r>
          </a:p>
          <a:p>
            <a:pPr lvl="1" eaLnBrk="1" hangingPunct="1"/>
            <a:endParaRPr lang="en-US" smtClean="0">
              <a:latin typeface="Comic Sans MS" pitchFamily="66" charset="0"/>
              <a:sym typeface="Wingdings 3" pitchFamily="18" charset="2"/>
            </a:endParaRPr>
          </a:p>
          <a:p>
            <a:pPr lvl="1" eaLnBrk="1" hangingPunct="1"/>
            <a:r>
              <a:rPr lang="en-US" smtClean="0">
                <a:latin typeface="Comic Sans MS" pitchFamily="66" charset="0"/>
                <a:sym typeface="Wingdings 3" pitchFamily="18" charset="2"/>
              </a:rPr>
              <a:t>These reactions can take a long time – an </a:t>
            </a:r>
            <a:r>
              <a:rPr lang="en-US" b="1" smtClean="0">
                <a:latin typeface="Comic Sans MS" pitchFamily="66" charset="0"/>
                <a:sym typeface="Wingdings 3" pitchFamily="18" charset="2"/>
              </a:rPr>
              <a:t>enzyme</a:t>
            </a:r>
            <a:r>
              <a:rPr lang="en-US" smtClean="0">
                <a:latin typeface="Comic Sans MS" pitchFamily="66" charset="0"/>
                <a:sym typeface="Wingdings 3" pitchFamily="18" charset="2"/>
              </a:rPr>
              <a:t> is needed to speed the reaction and to lower the activation energy needed to jumpstart the reaction</a:t>
            </a:r>
            <a:endParaRPr lang="en-US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00B0F0"/>
                </a:solidFill>
                <a:latin typeface="Comic Sans MS" pitchFamily="66" charset="0"/>
              </a:rPr>
              <a:t>What are Enzymes?</a:t>
            </a:r>
            <a:endParaRPr lang="en-US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latin typeface="Comic Sans MS" pitchFamily="66" charset="0"/>
              </a:rPr>
              <a:t>Organic catalysts that speed metabolic reactions</a:t>
            </a:r>
          </a:p>
          <a:p>
            <a:pPr marL="868680" lvl="1" indent="-283464" eaLnBrk="1" fontAlgn="auto" hangingPunct="1"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>
                <a:latin typeface="Comic Sans MS" pitchFamily="66" charset="0"/>
              </a:rPr>
              <a:t>Some very important metabolic processes would take years to occur if enzymes weren’t involved</a:t>
            </a:r>
          </a:p>
          <a:p>
            <a:pPr marL="1133856" lvl="2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 smtClean="0">
                <a:latin typeface="Comic Sans MS" pitchFamily="66" charset="0"/>
              </a:rPr>
              <a:t>Cells don’t have years to perform these metabolic processes 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</a:t>
            </a:r>
            <a:endParaRPr lang="en-US" dirty="0" smtClean="0">
              <a:latin typeface="Comic Sans MS" pitchFamily="66" charset="0"/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latin typeface="Comic Sans MS" pitchFamily="66" charset="0"/>
              </a:rPr>
              <a:t>Most are proteins</a:t>
            </a:r>
          </a:p>
          <a:p>
            <a:pPr marL="868680" lvl="1" indent="-283464" eaLnBrk="1" fontAlgn="auto" hangingPunct="1"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>
                <a:latin typeface="Comic Sans MS" pitchFamily="66" charset="0"/>
              </a:rPr>
              <a:t>Therefore, they can be affected by pH and temperature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latin typeface="Comic Sans MS" pitchFamily="66" charset="0"/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latin typeface="Comic Sans MS" pitchFamily="66" charset="0"/>
              </a:rPr>
              <a:t>Enzymes are specific and speed only one type of reaction</a:t>
            </a:r>
          </a:p>
          <a:p>
            <a:pPr marL="868680" lvl="1" indent="-283464" eaLnBrk="1" fontAlgn="auto" hangingPunct="1"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>
                <a:latin typeface="Comic Sans MS" pitchFamily="66" charset="0"/>
              </a:rPr>
              <a:t>Names for enzymes usually end in -</a:t>
            </a:r>
            <a:r>
              <a:rPr lang="en-US" dirty="0" err="1" smtClean="0">
                <a:latin typeface="Comic Sans MS" pitchFamily="66" charset="0"/>
              </a:rPr>
              <a:t>ase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lhs.lps.org/staff/sputnam/Biology/U4Metabolism/enzym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725613"/>
            <a:ext cx="8045450" cy="391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228600" y="6135688"/>
            <a:ext cx="4572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Book Antiqua" pitchFamily="18" charset="0"/>
              </a:rPr>
              <a:t>http://lhs2.lps.org/staff/sputnam/Biology/U4Metabolism/enzyme.gif</a:t>
            </a:r>
          </a:p>
        </p:txBody>
      </p:sp>
      <p:sp>
        <p:nvSpPr>
          <p:cNvPr id="7172" name="TextBox 6"/>
          <p:cNvSpPr txBox="1">
            <a:spLocks noChangeArrowheads="1"/>
          </p:cNvSpPr>
          <p:nvPr/>
        </p:nvSpPr>
        <p:spPr bwMode="auto">
          <a:xfrm>
            <a:off x="1682750" y="1066800"/>
            <a:ext cx="54943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Book Antiqua" pitchFamily="18" charset="0"/>
              </a:rPr>
              <a:t>Example of catabolic reaction involving an enzyme; </a:t>
            </a:r>
          </a:p>
          <a:p>
            <a:r>
              <a:rPr lang="en-US">
                <a:latin typeface="Book Antiqua" pitchFamily="18" charset="0"/>
              </a:rPr>
              <a:t>Enzymes can also be involved in synthesis reactions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rgbClr val="00B0F0"/>
                </a:solidFill>
                <a:latin typeface="Comic Sans MS" pitchFamily="66" charset="0"/>
              </a:rPr>
              <a:t>Effects of Concentration of Enzyme</a:t>
            </a:r>
            <a:endParaRPr lang="en-US" sz="3600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158875"/>
            <a:ext cx="8229600" cy="4708525"/>
          </a:xfrm>
        </p:spPr>
        <p:txBody>
          <a:bodyPr/>
          <a:lstStyle/>
          <a:p>
            <a:pPr eaLnBrk="1" hangingPunct="1"/>
            <a:r>
              <a:rPr lang="en-US" sz="2000" smtClean="0">
                <a:latin typeface="Comic Sans MS" pitchFamily="66" charset="0"/>
              </a:rPr>
              <a:t>Think of an enzyme like a key that is to a specific lock</a:t>
            </a:r>
          </a:p>
          <a:p>
            <a:pPr eaLnBrk="1" hangingPunct="1"/>
            <a:r>
              <a:rPr lang="en-US" sz="2000" smtClean="0">
                <a:latin typeface="Comic Sans MS" pitchFamily="66" charset="0"/>
              </a:rPr>
              <a:t>Now think of yourself alone in a room with 100 doors (substrate) with the same lock with only 1 key</a:t>
            </a:r>
          </a:p>
          <a:p>
            <a:pPr lvl="1" eaLnBrk="1" hangingPunct="1"/>
            <a:r>
              <a:rPr lang="en-US" sz="2000" smtClean="0">
                <a:latin typeface="Comic Sans MS" pitchFamily="66" charset="0"/>
              </a:rPr>
              <a:t>It would take you a while to open all the doors (although you could do it)</a:t>
            </a:r>
          </a:p>
          <a:p>
            <a:pPr lvl="2" eaLnBrk="1" hangingPunct="1"/>
            <a:r>
              <a:rPr lang="en-US" sz="1700" smtClean="0">
                <a:latin typeface="Comic Sans MS" pitchFamily="66" charset="0"/>
              </a:rPr>
              <a:t>1 key (enzyme) to 100 doors (substrate)</a:t>
            </a:r>
          </a:p>
          <a:p>
            <a:pPr eaLnBrk="1" hangingPunct="1"/>
            <a:r>
              <a:rPr lang="en-US" sz="2000" smtClean="0">
                <a:latin typeface="Comic Sans MS" pitchFamily="66" charset="0"/>
              </a:rPr>
              <a:t>However, if all of your classmates enter the room with the same key, the doors will be opened faster</a:t>
            </a:r>
          </a:p>
          <a:p>
            <a:pPr lvl="2" eaLnBrk="1" hangingPunct="1"/>
            <a:r>
              <a:rPr lang="en-US" sz="1600" smtClean="0">
                <a:latin typeface="Comic Sans MS" pitchFamily="66" charset="0"/>
              </a:rPr>
              <a:t>25 keys (enzyme) to 100 doors (substrate)</a:t>
            </a:r>
          </a:p>
          <a:p>
            <a:pPr lvl="3" eaLnBrk="1" hangingPunct="1"/>
            <a:r>
              <a:rPr lang="en-US" sz="1300" smtClean="0">
                <a:latin typeface="Comic Sans MS" pitchFamily="66" charset="0"/>
              </a:rPr>
              <a:t>4x faster</a:t>
            </a:r>
          </a:p>
        </p:txBody>
      </p:sp>
      <p:pic>
        <p:nvPicPr>
          <p:cNvPr id="8196" name="Picture 2" descr="lock and key ima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4648200"/>
            <a:ext cx="5829300" cy="2019300"/>
          </a:xfrm>
          <a:prstGeom prst="rect">
            <a:avLst/>
          </a:prstGeom>
          <a:noFill/>
          <a:ln w="38100">
            <a:solidFill>
              <a:srgbClr val="00B0F0"/>
            </a:solidFill>
            <a:miter lim="800000"/>
            <a:headEnd/>
            <a:tailEnd/>
          </a:ln>
        </p:spPr>
      </p:pic>
      <p:sp>
        <p:nvSpPr>
          <p:cNvPr id="8197" name="TextBox 4"/>
          <p:cNvSpPr txBox="1">
            <a:spLocks noChangeArrowheads="1"/>
          </p:cNvSpPr>
          <p:nvPr/>
        </p:nvSpPr>
        <p:spPr bwMode="auto">
          <a:xfrm>
            <a:off x="6248400" y="6477000"/>
            <a:ext cx="27193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>
                <a:latin typeface="Comic Sans MS" pitchFamily="66" charset="0"/>
              </a:rPr>
              <a:t>http://home.mira.net/~reynella/debate/spetner.htm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00B0F0"/>
                </a:solidFill>
                <a:latin typeface="Comic Sans MS" pitchFamily="66" charset="0"/>
              </a:rPr>
              <a:t>What does CATALASE do?</a:t>
            </a:r>
            <a:endParaRPr lang="en-US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latin typeface="Comic Sans MS" pitchFamily="66" charset="0"/>
              </a:rPr>
              <a:t>Hydrogen peroxide is a dangerous product of metabolic processes in cells</a:t>
            </a:r>
          </a:p>
          <a:p>
            <a:pPr marL="868680" lvl="1" indent="-283464" eaLnBrk="1" fontAlgn="auto" hangingPunct="1">
              <a:spcAft>
                <a:spcPts val="0"/>
              </a:spcAft>
              <a:buFont typeface="Wingdings 2"/>
              <a:buChar char=""/>
              <a:defRPr/>
            </a:pPr>
            <a:r>
              <a:rPr lang="en-US" sz="2500" dirty="0" smtClean="0">
                <a:latin typeface="Comic Sans MS" pitchFamily="66" charset="0"/>
              </a:rPr>
              <a:t>The enzyme, catalase, is used by cells to rapidly catalyze the decomposition of hydrogen peroxide to less reactive oxygen and water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z="1500" dirty="0" smtClean="0">
                <a:latin typeface="Comic Sans MS" pitchFamily="66" charset="0"/>
              </a:rPr>
              <a:t>Remember</a:t>
            </a:r>
            <a:r>
              <a:rPr lang="en-US" sz="1500" dirty="0" smtClean="0">
                <a:latin typeface="Comic Sans MS" pitchFamily="66" charset="0"/>
              </a:rPr>
              <a:t>, 4 things can alter enzyme efficiency:</a:t>
            </a:r>
          </a:p>
          <a:p>
            <a:pPr marL="868680" lvl="1" indent="-283464" eaLnBrk="1" fontAlgn="auto" hangingPunct="1">
              <a:spcAft>
                <a:spcPts val="0"/>
              </a:spcAft>
              <a:buFont typeface="Wingdings 2"/>
              <a:buChar char=""/>
              <a:defRPr/>
            </a:pPr>
            <a:r>
              <a:rPr lang="en-US" sz="1500" dirty="0" smtClean="0">
                <a:latin typeface="Comic Sans MS" pitchFamily="66" charset="0"/>
              </a:rPr>
              <a:t>Temperature</a:t>
            </a:r>
          </a:p>
          <a:p>
            <a:pPr marL="868680" lvl="1" indent="-283464" eaLnBrk="1" fontAlgn="auto" hangingPunct="1">
              <a:spcAft>
                <a:spcPts val="0"/>
              </a:spcAft>
              <a:buFont typeface="Wingdings 2"/>
              <a:buChar char=""/>
              <a:defRPr/>
            </a:pPr>
            <a:r>
              <a:rPr lang="en-US" sz="1500" dirty="0" smtClean="0">
                <a:latin typeface="Comic Sans MS" pitchFamily="66" charset="0"/>
              </a:rPr>
              <a:t>pH</a:t>
            </a:r>
          </a:p>
          <a:p>
            <a:pPr marL="868680" lvl="1" indent="-283464" eaLnBrk="1" fontAlgn="auto" hangingPunct="1">
              <a:spcAft>
                <a:spcPts val="0"/>
              </a:spcAft>
              <a:buFont typeface="Wingdings 2"/>
              <a:buChar char=""/>
              <a:defRPr/>
            </a:pPr>
            <a:r>
              <a:rPr lang="en-US" sz="1500" dirty="0" smtClean="0">
                <a:latin typeface="Comic Sans MS" pitchFamily="66" charset="0"/>
              </a:rPr>
              <a:t>Concentration of the enzyme</a:t>
            </a:r>
          </a:p>
          <a:p>
            <a:pPr marL="868680" lvl="1" indent="-283464" eaLnBrk="1" fontAlgn="auto" hangingPunct="1">
              <a:spcAft>
                <a:spcPts val="0"/>
              </a:spcAft>
              <a:buFont typeface="Wingdings 2"/>
              <a:buChar char=""/>
              <a:defRPr/>
            </a:pPr>
            <a:r>
              <a:rPr lang="en-US" sz="1500" dirty="0" smtClean="0">
                <a:latin typeface="Comic Sans MS" pitchFamily="66" charset="0"/>
              </a:rPr>
              <a:t>Whether or not you have the correct substrate for the enzyme to </a:t>
            </a:r>
            <a:r>
              <a:rPr lang="en-US" sz="1500" dirty="0" smtClean="0">
                <a:latin typeface="Comic Sans MS" pitchFamily="66" charset="0"/>
              </a:rPr>
              <a:t>react with</a:t>
            </a:r>
            <a:endParaRPr lang="en-US" sz="1500" dirty="0">
              <a:latin typeface="Comic Sans MS" pitchFamily="66" charset="0"/>
            </a:endParaRP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 cstate="print"/>
          <a:srcRect l="8861" t="84267" r="10893"/>
          <a:stretch>
            <a:fillRect/>
          </a:stretch>
        </p:blipFill>
        <p:spPr bwMode="auto">
          <a:xfrm>
            <a:off x="914400" y="5334000"/>
            <a:ext cx="7000875" cy="1001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>
              <a:defRPr/>
            </a:pPr>
            <a:r>
              <a:rPr lang="en-US" dirty="0" smtClean="0">
                <a:solidFill>
                  <a:srgbClr val="00B0F0"/>
                </a:solidFill>
                <a:latin typeface="Comic Sans MS" pitchFamily="66" charset="0"/>
              </a:rPr>
              <a:t>How will we see if catalase is working?</a:t>
            </a:r>
            <a:endParaRPr lang="en-US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Comic Sans MS" pitchFamily="66" charset="0"/>
              </a:rPr>
              <a:t>Bubbles!</a:t>
            </a:r>
          </a:p>
          <a:p>
            <a:pPr lvl="1"/>
            <a:r>
              <a:rPr lang="en-US" smtClean="0">
                <a:latin typeface="Comic Sans MS" pitchFamily="66" charset="0"/>
              </a:rPr>
              <a:t>Resulting from the production of oxygen</a:t>
            </a:r>
          </a:p>
        </p:txBody>
      </p:sp>
      <p:pic>
        <p:nvPicPr>
          <p:cNvPr id="10244" name="Picture 2" descr="http://faculty.clintoncc.suny.edu/faculty/michael.gregory/files/bio%20101/bio%20101%20laboratory/enzymes/catalase.jpg"/>
          <p:cNvPicPr>
            <a:picLocks noChangeAspect="1" noChangeArrowheads="1"/>
          </p:cNvPicPr>
          <p:nvPr/>
        </p:nvPicPr>
        <p:blipFill>
          <a:blip r:embed="rId2" cstate="print"/>
          <a:srcRect r="50000" b="16492"/>
          <a:stretch>
            <a:fillRect/>
          </a:stretch>
        </p:blipFill>
        <p:spPr bwMode="auto">
          <a:xfrm>
            <a:off x="6705600" y="2743200"/>
            <a:ext cx="2143125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TextBox 3"/>
          <p:cNvSpPr txBox="1">
            <a:spLocks noChangeArrowheads="1"/>
          </p:cNvSpPr>
          <p:nvPr/>
        </p:nvSpPr>
        <p:spPr bwMode="auto">
          <a:xfrm>
            <a:off x="3124200" y="3886200"/>
            <a:ext cx="3076575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Remember, bubbles will </a:t>
            </a:r>
          </a:p>
          <a:p>
            <a:r>
              <a:rPr lang="en-US">
                <a:latin typeface="Comic Sans MS" pitchFamily="66" charset="0"/>
              </a:rPr>
              <a:t>only form when catalase is</a:t>
            </a:r>
          </a:p>
          <a:p>
            <a:r>
              <a:rPr lang="en-US">
                <a:latin typeface="Comic Sans MS" pitchFamily="66" charset="0"/>
              </a:rPr>
              <a:t>effectively breaking down</a:t>
            </a:r>
          </a:p>
          <a:p>
            <a:r>
              <a:rPr lang="en-US">
                <a:latin typeface="Comic Sans MS" pitchFamily="66" charset="0"/>
              </a:rPr>
              <a:t>hydrogen peroxide into </a:t>
            </a:r>
          </a:p>
          <a:p>
            <a:r>
              <a:rPr lang="en-US">
                <a:latin typeface="Comic Sans MS" pitchFamily="66" charset="0"/>
              </a:rPr>
              <a:t>oxygen and water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>
              <a:defRPr/>
            </a:pPr>
            <a:r>
              <a:rPr lang="en-US" dirty="0" smtClean="0">
                <a:solidFill>
                  <a:srgbClr val="00B0F0"/>
                </a:solidFill>
                <a:latin typeface="Comic Sans MS" pitchFamily="66" charset="0"/>
              </a:rPr>
              <a:t>There will be 4 experiments – 3 mixtures/experiment</a:t>
            </a:r>
            <a:endParaRPr lang="en-US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SzPct val="150000"/>
              <a:buFont typeface="+mj-lt"/>
              <a:buAutoNum type="arabicPeriod"/>
              <a:defRPr/>
            </a:pPr>
            <a:r>
              <a:rPr lang="en-US" sz="1800" dirty="0" smtClean="0">
                <a:latin typeface="Comic Sans MS" pitchFamily="66" charset="0"/>
              </a:rPr>
              <a:t>Enzyme Activity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1800" dirty="0" smtClean="0">
                <a:latin typeface="Comic Sans MS" pitchFamily="66" charset="0"/>
              </a:rPr>
              <a:t>Catalase and hydrogen peroxide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1800" dirty="0" smtClean="0">
                <a:latin typeface="Comic Sans MS" pitchFamily="66" charset="0"/>
              </a:rPr>
              <a:t>Hydrogen peroxide and water</a:t>
            </a:r>
          </a:p>
          <a:p>
            <a:pPr lvl="3">
              <a:buFont typeface="Arial" pitchFamily="34" charset="0"/>
              <a:buChar char="•"/>
              <a:defRPr/>
            </a:pPr>
            <a:r>
              <a:rPr lang="en-US" sz="1400" dirty="0" smtClean="0">
                <a:latin typeface="Comic Sans MS" pitchFamily="66" charset="0"/>
              </a:rPr>
              <a:t>Is enzyme present in this mixture?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1800" dirty="0" smtClean="0">
                <a:latin typeface="Comic Sans MS" pitchFamily="66" charset="0"/>
              </a:rPr>
              <a:t>Catalase and sucrose</a:t>
            </a:r>
          </a:p>
          <a:p>
            <a:pPr lvl="3">
              <a:buFont typeface="Arial" pitchFamily="34" charset="0"/>
              <a:buChar char="•"/>
              <a:defRPr/>
            </a:pPr>
            <a:r>
              <a:rPr lang="en-US" sz="1400" dirty="0" smtClean="0">
                <a:latin typeface="Comic Sans MS" pitchFamily="66" charset="0"/>
              </a:rPr>
              <a:t>Remember what you know about enzyme specificity</a:t>
            </a:r>
          </a:p>
          <a:p>
            <a:pPr marL="1512887" lvl="3" indent="-342900">
              <a:buFont typeface="+mj-lt"/>
              <a:buAutoNum type="arabicPeriod"/>
              <a:defRPr/>
            </a:pPr>
            <a:endParaRPr lang="en-US" sz="1800" dirty="0">
              <a:latin typeface="Comic Sans MS" pitchFamily="66" charset="0"/>
            </a:endParaRPr>
          </a:p>
          <a:p>
            <a:pPr>
              <a:buClr>
                <a:schemeClr val="tx1"/>
              </a:buClr>
              <a:buSzPct val="150000"/>
              <a:buFont typeface="+mj-lt"/>
              <a:buAutoNum type="arabicPeriod"/>
              <a:defRPr/>
            </a:pPr>
            <a:r>
              <a:rPr lang="en-US" sz="1800" dirty="0" smtClean="0">
                <a:latin typeface="Comic Sans MS" pitchFamily="66" charset="0"/>
              </a:rPr>
              <a:t>Temperature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1800" dirty="0" smtClean="0">
                <a:latin typeface="Comic Sans MS" pitchFamily="66" charset="0"/>
              </a:rPr>
              <a:t>Hydrogen peroxide and boiled catalase</a:t>
            </a:r>
          </a:p>
          <a:p>
            <a:pPr lvl="3">
              <a:buFont typeface="Arial" pitchFamily="34" charset="0"/>
              <a:buChar char="•"/>
              <a:defRPr/>
            </a:pPr>
            <a:r>
              <a:rPr lang="en-US" sz="1400" dirty="0" smtClean="0">
                <a:latin typeface="Comic Sans MS" pitchFamily="66" charset="0"/>
              </a:rPr>
              <a:t>What does boiling do to an enzyme (protein)?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1800" dirty="0" smtClean="0">
                <a:latin typeface="Comic Sans MS" pitchFamily="66" charset="0"/>
              </a:rPr>
              <a:t>Hydrogen peroxide and incubated catalase (body temp)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1800" dirty="0" smtClean="0">
                <a:latin typeface="Comic Sans MS" pitchFamily="66" charset="0"/>
              </a:rPr>
              <a:t>Hydrogen peroxide and cold catalase</a:t>
            </a:r>
          </a:p>
          <a:p>
            <a:pPr lvl="3">
              <a:buFont typeface="Arial" pitchFamily="34" charset="0"/>
              <a:buChar char="•"/>
              <a:defRPr/>
            </a:pPr>
            <a:r>
              <a:rPr lang="en-US" sz="1400" dirty="0" smtClean="0">
                <a:latin typeface="Comic Sans MS" pitchFamily="66" charset="0"/>
              </a:rPr>
              <a:t>When a mixture is cooled, what does that do to the speed of the molecules in the mixture?</a:t>
            </a:r>
          </a:p>
          <a:p>
            <a:pPr lvl="1">
              <a:defRPr/>
            </a:pPr>
            <a:endParaRPr lang="en-US" sz="1800" dirty="0" smtClean="0">
              <a:latin typeface="Comic Sans MS" pitchFamily="66" charset="0"/>
            </a:endParaRPr>
          </a:p>
          <a:p>
            <a:pPr lvl="1">
              <a:defRPr/>
            </a:pPr>
            <a:endParaRPr lang="en-US" sz="1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Chart 3"/>
          <p:cNvGraphicFramePr>
            <a:graphicFrameLocks/>
          </p:cNvGraphicFramePr>
          <p:nvPr/>
        </p:nvGraphicFramePr>
        <p:xfrm>
          <a:off x="1625600" y="939800"/>
          <a:ext cx="61976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r:id="rId3" imgW="6194073" imgH="4066384" progId="Excel.Chart.8">
                  <p:embed/>
                </p:oleObj>
              </mc:Choice>
              <mc:Fallback>
                <p:oleObj r:id="rId3" imgW="6194073" imgH="4066384" progId="Excel.Chart.8">
                  <p:embed/>
                  <p:pic>
                    <p:nvPicPr>
                      <p:cNvPr id="0" name="Chart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5600" y="939800"/>
                        <a:ext cx="6197600" cy="406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TextBox 4"/>
          <p:cNvSpPr txBox="1">
            <a:spLocks noChangeArrowheads="1"/>
          </p:cNvSpPr>
          <p:nvPr/>
        </p:nvSpPr>
        <p:spPr bwMode="auto">
          <a:xfrm>
            <a:off x="2779713" y="5181600"/>
            <a:ext cx="48323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Effect of Temperature on Enzyme Activity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463</TotalTime>
  <Words>568</Words>
  <Application>Microsoft Office PowerPoint</Application>
  <PresentationFormat>On-screen Show (4:3)</PresentationFormat>
  <Paragraphs>80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Microsoft Excel Chart</vt:lpstr>
      <vt:lpstr>Enzymes</vt:lpstr>
      <vt:lpstr>Metabolism</vt:lpstr>
      <vt:lpstr>What are Enzymes?</vt:lpstr>
      <vt:lpstr>PowerPoint Presentation</vt:lpstr>
      <vt:lpstr>Effects of Concentration of Enzyme</vt:lpstr>
      <vt:lpstr>What does CATALASE do?</vt:lpstr>
      <vt:lpstr>How will we see if catalase is working?</vt:lpstr>
      <vt:lpstr>There will be 4 experiments – 3 mixtures/experiment</vt:lpstr>
      <vt:lpstr>PowerPoint Presentation</vt:lpstr>
      <vt:lpstr>PowerPoint Presentation</vt:lpstr>
      <vt:lpstr>The Scientific Process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Enzymes</dc:title>
  <dc:creator>Jamey</dc:creator>
  <cp:lastModifiedBy>Administrator</cp:lastModifiedBy>
  <cp:revision>40</cp:revision>
  <dcterms:created xsi:type="dcterms:W3CDTF">2008-09-20T01:48:11Z</dcterms:created>
  <dcterms:modified xsi:type="dcterms:W3CDTF">2015-02-25T16:49:43Z</dcterms:modified>
</cp:coreProperties>
</file>