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6" r:id="rId8"/>
    <p:sldId id="264" r:id="rId9"/>
    <p:sldId id="26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AD14F1-1EAE-4881-A2F0-D2F2707EE791}" type="datetimeFigureOut">
              <a:rPr lang="en-US" smtClean="0"/>
              <a:pPr>
                <a:defRPr/>
              </a:pPr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D10F7-BACE-4A23-AE14-FB64AC806E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8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BE9977-5E89-46B5-9E1C-4A0EEE6BFA3C}" type="datetimeFigureOut">
              <a:rPr lang="en-US" smtClean="0"/>
              <a:pPr>
                <a:defRPr/>
              </a:pPr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A5BA0-E2C6-42C9-9059-EE7156E6E7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8B979A-381E-48BA-BA58-3F9B66C7FCFC}" type="datetimeFigureOut">
              <a:rPr lang="en-US" smtClean="0"/>
              <a:pPr>
                <a:defRPr/>
              </a:pPr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32577-F266-4383-822E-D96427CF89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2BC1C6-4B55-4C17-8DC5-A09FD7AEDB59}" type="datetimeFigureOut">
              <a:rPr lang="en-US" smtClean="0"/>
              <a:pPr>
                <a:defRPr/>
              </a:pPr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170D7-6426-4922-B690-BC736478E4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3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D05880-5B3A-427E-85E0-4E3FE1A63DF5}" type="datetimeFigureOut">
              <a:rPr lang="en-US" smtClean="0"/>
              <a:pPr>
                <a:defRPr/>
              </a:pPr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00793-B544-40DB-B867-FC9085F65F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5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03D20-C250-464A-B71F-96A8CEAB5083}" type="datetimeFigureOut">
              <a:rPr lang="en-US" smtClean="0"/>
              <a:pPr>
                <a:defRPr/>
              </a:pPr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B1283-FA61-4B43-88C0-72DA02D15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1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F490F9-D703-43D1-B5B7-A6058FC5D36A}" type="datetimeFigureOut">
              <a:rPr lang="en-US" smtClean="0"/>
              <a:pPr>
                <a:defRPr/>
              </a:pPr>
              <a:t>6/26/2013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08BD5-3F4F-4645-AAAF-2BF286CADC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3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284087-C24D-4F96-8BFE-5D30CAA8F16E}" type="datetimeFigureOut">
              <a:rPr lang="en-US" smtClean="0"/>
              <a:pPr>
                <a:defRPr/>
              </a:pPr>
              <a:t>6/26/2013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25C68-185A-48B1-A6E5-6E1E47CC94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FD56A1-602D-4590-965C-3BC771E2B525}" type="datetimeFigureOut">
              <a:rPr lang="en-US" smtClean="0"/>
              <a:pPr>
                <a:defRPr/>
              </a:pPr>
              <a:t>6/26/2013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C08AB-5DBC-4191-9BA1-1D7776D73F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3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32913-959A-416D-947A-62B81213D33B}" type="datetimeFigureOut">
              <a:rPr lang="en-US" smtClean="0"/>
              <a:pPr>
                <a:defRPr/>
              </a:pPr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2C782-3F45-437B-BF79-9F9FD80FC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4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E0C693-9E13-469D-9EE5-A13A3F153085}" type="datetimeFigureOut">
              <a:rPr lang="en-US" smtClean="0"/>
              <a:pPr>
                <a:defRPr/>
              </a:pPr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7913F-1E6E-4938-B9A6-183C0C6B42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7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2C6170-255F-4950-AB2B-20159AA3B7DB}" type="datetimeFigureOut">
              <a:rPr lang="en-US" smtClean="0"/>
              <a:pPr>
                <a:defRPr/>
              </a:pPr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344908-A4A1-4B3B-96BB-9EE43CB1B2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0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ec.gc.ca/WATER/images/manage/qual/a3p7e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Jokerman" pitchFamily="82" charset="0"/>
              </a:rPr>
              <a:t>Cell    Structure and physiology</a:t>
            </a:r>
            <a:endParaRPr lang="en-US" dirty="0">
              <a:latin typeface="Jokerman" pitchFamily="82" charset="0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4114800" cy="1752600"/>
          </a:xfrm>
        </p:spPr>
        <p:txBody>
          <a:bodyPr/>
          <a:lstStyle/>
          <a:p>
            <a:pPr algn="l" eaLnBrk="1" hangingPunct="1"/>
            <a:r>
              <a:rPr lang="en-US" smtClean="0"/>
              <a:t>BSC 2010 L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962400"/>
            <a:ext cx="24479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Jokerman" pitchFamily="82" charset="0"/>
              </a:rPr>
              <a:t>Cells</a:t>
            </a:r>
            <a:endParaRPr lang="en-US" dirty="0">
              <a:latin typeface="Jokerman" pitchFamily="82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Cells are the basic unit of life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Cell Theory</a:t>
            </a:r>
          </a:p>
          <a:p>
            <a:pPr lvl="2" eaLnBrk="1" hangingPunct="1"/>
            <a:r>
              <a:rPr lang="en-US" smtClean="0">
                <a:latin typeface="Comic Sans MS" pitchFamily="66" charset="0"/>
              </a:rPr>
              <a:t>All living things are composed of cells and</a:t>
            </a:r>
          </a:p>
          <a:p>
            <a:pPr lvl="2" eaLnBrk="1" hangingPunct="1"/>
            <a:r>
              <a:rPr lang="en-US" smtClean="0">
                <a:latin typeface="Comic Sans MS" pitchFamily="66" charset="0"/>
              </a:rPr>
              <a:t>Cells come only from other cells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Jokerman" pitchFamily="82" charset="0"/>
              </a:rPr>
              <a:t>Cells</a:t>
            </a:r>
            <a:endParaRPr lang="en-US" dirty="0">
              <a:latin typeface="Jokerm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08525"/>
          </a:xfrm>
        </p:spPr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latin typeface="Comic Sans MS" pitchFamily="66" charset="0"/>
              </a:rPr>
              <a:t>In this lab, we will look at a couple different things: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>
                <a:latin typeface="Comic Sans MS" pitchFamily="66" charset="0"/>
              </a:rPr>
              <a:t>Cell Structure (Lab 4.0-4.2)</a:t>
            </a:r>
          </a:p>
          <a:p>
            <a:pPr marL="1133856" lvl="2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smtClean="0">
                <a:latin typeface="Comic Sans MS" pitchFamily="66" charset="0"/>
              </a:rPr>
              <a:t>Difference between prokaryotes and eukaryotes</a:t>
            </a:r>
          </a:p>
          <a:p>
            <a:pPr marL="1133856" lvl="2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smtClean="0">
                <a:latin typeface="Comic Sans MS" pitchFamily="66" charset="0"/>
              </a:rPr>
              <a:t>Eukaryotes – difference between plant and animal cells</a:t>
            </a:r>
          </a:p>
          <a:p>
            <a:pPr marL="1133856" lvl="2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smtClean="0">
                <a:latin typeface="Comic Sans MS" pitchFamily="66" charset="0"/>
              </a:rPr>
              <a:t>Function of organelles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>
                <a:latin typeface="Comic Sans MS" pitchFamily="66" charset="0"/>
              </a:rPr>
              <a:t>pH (Lab 4.5)</a:t>
            </a:r>
          </a:p>
          <a:p>
            <a:pPr marL="1133856" lvl="2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smtClean="0">
                <a:latin typeface="Comic Sans MS" pitchFamily="66" charset="0"/>
              </a:rPr>
              <a:t>Well-being of cells also depends upon pH surrounding them</a:t>
            </a:r>
          </a:p>
          <a:p>
            <a:pPr marL="1133856" lvl="2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smtClean="0">
                <a:latin typeface="Comic Sans MS" pitchFamily="66" charset="0"/>
              </a:rPr>
              <a:t>We will look at how a buffer can maintain pH within a narrow range and how buffers within cells can protect them from damaging pH changes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>
                <a:latin typeface="Comic Sans MS" pitchFamily="66" charset="0"/>
              </a:rPr>
              <a:t>DNA Extraction (Lab 11.4)</a:t>
            </a:r>
          </a:p>
          <a:p>
            <a:pPr marL="1133856" lvl="2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smtClean="0">
                <a:latin typeface="Comic Sans MS" pitchFamily="66" charset="0"/>
              </a:rPr>
              <a:t>The genetic makeup of a cell is contained in its DNA</a:t>
            </a:r>
          </a:p>
          <a:p>
            <a:pPr marL="1133856" lvl="2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smtClean="0">
                <a:latin typeface="Comic Sans MS" pitchFamily="66" charset="0"/>
              </a:rPr>
              <a:t>We will look at the steps required to isolate and visualize DNA from cells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4040188" cy="75088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Jokerman" pitchFamily="82" charset="0"/>
              </a:rPr>
              <a:t>Prokaryotic cell</a:t>
            </a:r>
            <a:endParaRPr lang="en-US" dirty="0"/>
          </a:p>
        </p:txBody>
      </p:sp>
      <p:sp>
        <p:nvSpPr>
          <p:cNvPr id="6148" name="Content Placeholder 5"/>
          <p:cNvSpPr>
            <a:spLocks noGrp="1"/>
          </p:cNvSpPr>
          <p:nvPr>
            <p:ph sz="half" idx="2"/>
          </p:nvPr>
        </p:nvSpPr>
        <p:spPr>
          <a:xfrm>
            <a:off x="457200" y="990600"/>
            <a:ext cx="4040188" cy="3763963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Bacteria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228600"/>
            <a:ext cx="4041775" cy="75088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Jokerman" pitchFamily="82" charset="0"/>
              </a:rPr>
              <a:t>Eukaryotic Cell</a:t>
            </a:r>
            <a:endParaRPr lang="en-US" dirty="0"/>
          </a:p>
        </p:txBody>
      </p:sp>
      <p:sp>
        <p:nvSpPr>
          <p:cNvPr id="6149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990600"/>
            <a:ext cx="4041775" cy="3763963"/>
          </a:xfrm>
        </p:spPr>
        <p:txBody>
          <a:bodyPr/>
          <a:lstStyle/>
          <a:p>
            <a:r>
              <a:rPr lang="en-US" smtClean="0"/>
              <a:t>Protists, fungi, plants, animals</a:t>
            </a:r>
          </a:p>
        </p:txBody>
      </p:sp>
      <p:pic>
        <p:nvPicPr>
          <p:cNvPr id="8" name="Picture 6" descr="01_07Figure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362200"/>
            <a:ext cx="4618036" cy="410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 txBox="1">
            <a:spLocks/>
          </p:cNvSpPr>
          <p:nvPr/>
        </p:nvSpPr>
        <p:spPr>
          <a:xfrm>
            <a:off x="457200" y="1001712"/>
            <a:ext cx="4040188" cy="750888"/>
          </a:xfrm>
          <a:prstGeom prst="rect">
            <a:avLst/>
          </a:prstGeom>
        </p:spPr>
        <p:txBody>
          <a:bodyPr/>
          <a:lstStyle/>
          <a:p>
            <a:pPr marL="547688" marR="0" lvl="0" indent="-411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Jokerman" pitchFamily="82" charset="0"/>
                <a:ea typeface="+mn-ea"/>
                <a:cs typeface="+mn-cs"/>
              </a:rPr>
              <a:t>Prokaryotic cell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645025" y="1001712"/>
            <a:ext cx="4041775" cy="750888"/>
          </a:xfrm>
          <a:prstGeom prst="rect">
            <a:avLst/>
          </a:prstGeom>
        </p:spPr>
        <p:txBody>
          <a:bodyPr/>
          <a:lstStyle/>
          <a:p>
            <a:pPr marL="547688" marR="0" lvl="0" indent="-411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Jokerman" pitchFamily="82" charset="0"/>
                <a:ea typeface="+mn-ea"/>
                <a:cs typeface="+mn-cs"/>
              </a:rPr>
              <a:t>Eukaryotic Cell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5" descr="Life8e-Fig-04-04-0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37480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Life8e-Fig-04-07-1RL"/>
          <p:cNvPicPr>
            <a:picLocks noChangeAspect="1" noChangeArrowheads="1"/>
          </p:cNvPicPr>
          <p:nvPr/>
        </p:nvPicPr>
        <p:blipFill>
          <a:blip r:embed="rId3" cstate="print"/>
          <a:srcRect l="1564" t="30916" r="15364"/>
          <a:stretch>
            <a:fillRect/>
          </a:stretch>
        </p:blipFill>
        <p:spPr bwMode="auto">
          <a:xfrm>
            <a:off x="4343400" y="2362200"/>
            <a:ext cx="4449763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Jokerman" pitchFamily="82" charset="0"/>
              </a:rPr>
              <a:t>Eukaryotic Cells</a:t>
            </a:r>
            <a:endParaRPr lang="en-US" dirty="0">
              <a:latin typeface="Jokerman" pitchFamily="82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705600" cy="4708525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Know the name and function of organelles found in eukaryotic cells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Know differences between plant cells and animal cells!</a:t>
            </a:r>
          </a:p>
        </p:txBody>
      </p:sp>
      <p:pic>
        <p:nvPicPr>
          <p:cNvPr id="7172" name="Picture 7" descr="http://faculty.irsc.edu/DEPT/BiologicalSciences/cell%20parts%20new/00002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076700"/>
            <a:ext cx="3810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http://biologyonline.us/Online%20A&amp;P/AP%201/Northland/AP1lab/Lab%20Online/Lab%202/images/Picture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200400"/>
            <a:ext cx="50387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https://www.thesciencesource.com/store/image_upload/smallerm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7588" y="1600200"/>
            <a:ext cx="1624012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>
                <a:latin typeface="Jokerman" pitchFamily="82" charset="0"/>
              </a:rPr>
              <a:t>Living Plant Cells</a:t>
            </a:r>
            <a:endParaRPr lang="en-US" dirty="0">
              <a:latin typeface="Jokerman" pitchFamily="82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Looking at the Elodea Leaf</a:t>
            </a:r>
          </a:p>
        </p:txBody>
      </p:sp>
      <p:pic>
        <p:nvPicPr>
          <p:cNvPr id="8196" name="Picture 2" descr="http://www.biologycorner.com/resources/Elodea_Leaf_Cells_4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90800"/>
            <a:ext cx="5884863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Jokerman" pitchFamily="82" charset="0"/>
              </a:rPr>
              <a:t>pH</a:t>
            </a:r>
            <a:endParaRPr lang="en-US" dirty="0">
              <a:latin typeface="Jokerm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648200" cy="5410200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 smtClean="0">
                <a:latin typeface="Comic Sans MS" pitchFamily="66" charset="0"/>
              </a:rPr>
              <a:t>pH of a solution tells its hydrogen ion concentration - H+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 smtClean="0">
                <a:latin typeface="Comic Sans MS" pitchFamily="66" charset="0"/>
              </a:rPr>
              <a:t>Buffer – system of chemicals that takes up excess H ions or hydroxide ions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 smtClean="0">
                <a:latin typeface="Comic Sans MS" pitchFamily="66" charset="0"/>
              </a:rPr>
              <a:t>Maintaining pH is VERY important in biological systems</a:t>
            </a:r>
          </a:p>
          <a:p>
            <a:pPr marL="1133856" lvl="2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1800" dirty="0" smtClean="0">
                <a:latin typeface="Comic Sans MS" pitchFamily="66" charset="0"/>
              </a:rPr>
              <a:t>i.e. – human blood pH must be maintained at 7.4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 smtClean="0">
                <a:latin typeface="Comic Sans MS" pitchFamily="66" charset="0"/>
              </a:rPr>
              <a:t>Exercise 4.5</a:t>
            </a:r>
          </a:p>
          <a:p>
            <a:pPr marL="1133856" lvl="2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1800" dirty="0" smtClean="0">
                <a:latin typeface="Comic Sans MS" pitchFamily="66" charset="0"/>
              </a:rPr>
              <a:t>You will test the buffering capacity of 3 solutions</a:t>
            </a:r>
          </a:p>
          <a:p>
            <a:pPr marL="1353312" lvl="3" indent="-182880" eaLnBrk="1" fontAlgn="auto" hangingPunct="1">
              <a:spcAft>
                <a:spcPts val="0"/>
              </a:spcAft>
              <a:buFont typeface="Wingdings 3"/>
              <a:buChar char=""/>
              <a:defRPr/>
            </a:pPr>
            <a:r>
              <a:rPr lang="en-US" sz="1600" dirty="0" smtClean="0">
                <a:latin typeface="Comic Sans MS" pitchFamily="66" charset="0"/>
              </a:rPr>
              <a:t>Water, buffer, albumin</a:t>
            </a:r>
          </a:p>
          <a:p>
            <a:pPr marL="1545336" lvl="4" indent="-182880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r>
              <a:rPr lang="en-US" sz="1600" dirty="0" smtClean="0">
                <a:latin typeface="Comic Sans MS" pitchFamily="66" charset="0"/>
              </a:rPr>
              <a:t>Which one do you think will be able to hold its pH the longest as drops of </a:t>
            </a:r>
            <a:r>
              <a:rPr lang="en-US" sz="1600" dirty="0" err="1" smtClean="0">
                <a:latin typeface="Comic Sans MS" pitchFamily="66" charset="0"/>
              </a:rPr>
              <a:t>HCl</a:t>
            </a:r>
            <a:r>
              <a:rPr lang="en-US" sz="1600" dirty="0" smtClean="0">
                <a:latin typeface="Comic Sans MS" pitchFamily="66" charset="0"/>
              </a:rPr>
              <a:t> are </a:t>
            </a:r>
            <a:r>
              <a:rPr lang="en-US" sz="1600" dirty="0" smtClean="0">
                <a:latin typeface="Comic Sans MS" pitchFamily="66" charset="0"/>
              </a:rPr>
              <a:t>added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and why</a:t>
            </a:r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4" name="Picture 2" descr="Figure - The pH sca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7450" y="2514600"/>
            <a:ext cx="3919538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Jokerman" pitchFamily="82" charset="0"/>
              </a:rPr>
              <a:t>DNA Extraction</a:t>
            </a:r>
            <a:endParaRPr lang="en-US" dirty="0">
              <a:latin typeface="Jokerm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876800" cy="4525963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DNA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Deoxyribonucleic acid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Genetic material of cells</a:t>
            </a:r>
          </a:p>
          <a:p>
            <a:pPr lvl="1"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DNA Extraction Steps (Experiment 11.4)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Homogenization</a:t>
            </a:r>
          </a:p>
          <a:p>
            <a:pPr lvl="1"/>
            <a:r>
              <a:rPr lang="en-US" dirty="0" err="1" smtClean="0">
                <a:latin typeface="Comic Sans MS" pitchFamily="66" charset="0"/>
              </a:rPr>
              <a:t>Deproteinization</a:t>
            </a:r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Precipitation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1746" name="Picture 2" descr="http://www.lofstrand.com/images/dna_ex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362200"/>
            <a:ext cx="2895600" cy="31146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43600" y="1905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Spooling DNA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5486400"/>
            <a:ext cx="3124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http://www.lofstrand.com/images/dna_ext.jpg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292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Cell    Structure and physiology</vt:lpstr>
      <vt:lpstr>Cells</vt:lpstr>
      <vt:lpstr>Cells</vt:lpstr>
      <vt:lpstr>PowerPoint Presentation</vt:lpstr>
      <vt:lpstr>PowerPoint Presentation</vt:lpstr>
      <vt:lpstr>Eukaryotic Cells</vt:lpstr>
      <vt:lpstr>Living Plant Cells</vt:lpstr>
      <vt:lpstr>pH</vt:lpstr>
      <vt:lpstr>DNA Extraction</vt:lpstr>
    </vt:vector>
  </TitlesOfParts>
  <Company>Indian River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   Structure</dc:title>
  <dc:creator>jcapers</dc:creator>
  <cp:lastModifiedBy>Adrienne</cp:lastModifiedBy>
  <cp:revision>44</cp:revision>
  <dcterms:created xsi:type="dcterms:W3CDTF">2009-05-05T14:19:28Z</dcterms:created>
  <dcterms:modified xsi:type="dcterms:W3CDTF">2013-06-26T16:42:51Z</dcterms:modified>
</cp:coreProperties>
</file>